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6"/>
  </p:notesMasterIdLst>
  <p:sldIdLst>
    <p:sldId id="256" r:id="rId2"/>
    <p:sldId id="257" r:id="rId3"/>
    <p:sldId id="258" r:id="rId4"/>
    <p:sldId id="289" r:id="rId5"/>
    <p:sldId id="260" r:id="rId6"/>
    <p:sldId id="261" r:id="rId7"/>
    <p:sldId id="268" r:id="rId8"/>
    <p:sldId id="263" r:id="rId9"/>
    <p:sldId id="265" r:id="rId10"/>
    <p:sldId id="290" r:id="rId11"/>
    <p:sldId id="291" r:id="rId12"/>
    <p:sldId id="259" r:id="rId13"/>
    <p:sldId id="292" r:id="rId14"/>
    <p:sldId id="275" r:id="rId15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B5A17E-84DE-4B82-AB7B-3ACFF4CA43FE}">
  <a:tblStyle styleId="{B8B5A17E-84DE-4B82-AB7B-3ACFF4CA43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9F9D34-949D-4A5B-8054-CF229304A5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c6a715712_0_16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ec6a71571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00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5ba5792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5ba57928e_0_2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e5ba57928e_0_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cd25609d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cd25609d9_0_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fcd25609d9_0_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a1579904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a1579904c_0_4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0a1579904c_0_4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2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c6a7157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c6a715712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ec6a715712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55293d52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55293d520_0_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055293d520_0_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37a33e4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37a33e487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placeholder for new smart goal: 75% of eligible 65+ with booster or third dose</a:t>
            </a:r>
            <a:endParaRPr/>
          </a:p>
        </p:txBody>
      </p:sp>
      <p:sp>
        <p:nvSpPr>
          <p:cNvPr id="171" name="Google Shape;171;g1037a33e487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c6a71571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c6a715712_0_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ec6a715712_0_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0fd898f6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0fd898f66_0_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f0fd898f66_0_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40630"/>
            <a:ext cx="12192000" cy="41528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80879" y="3787796"/>
            <a:ext cx="6605386" cy="141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4580879" y="5199737"/>
            <a:ext cx="6605386" cy="8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1980"/>
              <a:buNone/>
              <a:defRPr sz="1979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1760"/>
              <a:buNone/>
              <a:defRPr sz="176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1760"/>
              <a:buNone/>
              <a:defRPr sz="176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766" y="5565595"/>
            <a:ext cx="1199829" cy="58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4420" y="5163677"/>
            <a:ext cx="1621650" cy="99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7139" y="409806"/>
            <a:ext cx="3475478" cy="233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1 Column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108365" y="398174"/>
            <a:ext cx="9975272" cy="61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108365" y="1008536"/>
            <a:ext cx="9975272" cy="463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Char char="•"/>
              <a:defRPr sz="200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Char char="•"/>
              <a:defRPr sz="200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27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7324077" y="6152029"/>
            <a:ext cx="375955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 Column">
  <p:cSld name="Title &amp; Content 2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08365" y="398174"/>
            <a:ext cx="9975272" cy="61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08367" y="1008536"/>
            <a:ext cx="4710544" cy="463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1pPr>
            <a:lvl2pPr marL="914400" lvl="1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2pPr>
            <a:lvl3pPr marL="1371600" lvl="2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3pPr>
            <a:lvl4pPr marL="1828800" lvl="3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27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None/>
              <a:defRPr sz="132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None/>
              <a:defRPr sz="132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None/>
              <a:defRPr sz="132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None/>
              <a:defRPr sz="132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None/>
              <a:defRPr sz="132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None/>
              <a:defRPr sz="132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None/>
              <a:defRPr sz="132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None/>
              <a:defRPr sz="132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None/>
              <a:defRPr sz="1320" b="0" i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6394685" y="1008536"/>
            <a:ext cx="4710547" cy="463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1pPr>
            <a:lvl2pPr marL="914400" lvl="1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2pPr>
            <a:lvl3pPr marL="1371600" lvl="2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3pPr>
            <a:lvl4pPr marL="1828800" lvl="3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7324077" y="6152029"/>
            <a:ext cx="375955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Text + Image">
  <p:cSld name="Content - Text + Imag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108365" y="398174"/>
            <a:ext cx="9975272" cy="61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27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08369" y="1008529"/>
            <a:ext cx="4710545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1pPr>
            <a:lvl2pPr marL="914400" lvl="1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2pPr>
            <a:lvl3pPr marL="1371600" lvl="2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3pPr>
            <a:lvl4pPr marL="1828800" lvl="3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3000"/>
              <a:buChar char="•"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>
            <a:spLocks noGrp="1"/>
          </p:cNvSpPr>
          <p:nvPr>
            <p:ph type="pic" idx="2"/>
          </p:nvPr>
        </p:nvSpPr>
        <p:spPr>
          <a:xfrm>
            <a:off x="6384883" y="1008530"/>
            <a:ext cx="3330000" cy="322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7324077" y="6152029"/>
            <a:ext cx="375955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Title + Image only">
  <p:cSld name="Content - Title + Imag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81236" y="398174"/>
            <a:ext cx="5193436" cy="303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7324077" y="6152029"/>
            <a:ext cx="375955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27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6"/>
          <p:cNvSpPr>
            <a:spLocks noGrp="1"/>
          </p:cNvSpPr>
          <p:nvPr>
            <p:ph type="pic" idx="2"/>
          </p:nvPr>
        </p:nvSpPr>
        <p:spPr>
          <a:xfrm>
            <a:off x="6373097" y="1008538"/>
            <a:ext cx="4710545" cy="463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mage">
  <p:cSld name="Title + Imag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108365" y="398174"/>
            <a:ext cx="9975272" cy="61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7324077" y="6152029"/>
            <a:ext cx="375955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27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1108369" y="1008538"/>
            <a:ext cx="9975273" cy="463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Footer Only - 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7324077" y="6152029"/>
            <a:ext cx="375955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27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rtl="0">
              <a:spcBef>
                <a:spcPts val="12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rtl="0">
              <a:spcBef>
                <a:spcPts val="12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rtl="0">
              <a:spcBef>
                <a:spcPts val="12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rtl="0">
              <a:spcBef>
                <a:spcPts val="12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354329" rtl="0"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6pPr>
            <a:lvl7pPr marL="3200400" lvl="6" indent="-354329" rtl="0">
              <a:spcBef>
                <a:spcPts val="551"/>
              </a:spcBef>
              <a:spcAft>
                <a:spcPts val="0"/>
              </a:spcAft>
              <a:buSzPts val="1980"/>
              <a:buChar char="•"/>
              <a:defRPr/>
            </a:lvl7pPr>
            <a:lvl8pPr marL="3657600" lvl="7" indent="-354329" rtl="0">
              <a:spcBef>
                <a:spcPts val="551"/>
              </a:spcBef>
              <a:spcAft>
                <a:spcPts val="0"/>
              </a:spcAft>
              <a:buSzPts val="1980"/>
              <a:buChar char="•"/>
              <a:defRPr/>
            </a:lvl8pPr>
            <a:lvl9pPr marL="4114800" lvl="8" indent="-354329" rtl="0">
              <a:spcBef>
                <a:spcPts val="551"/>
              </a:spcBef>
              <a:spcAft>
                <a:spcPts val="0"/>
              </a:spcAft>
              <a:buSzPts val="198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108365" y="398174"/>
            <a:ext cx="9975272" cy="61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08365" y="1008529"/>
            <a:ext cx="9975272" cy="516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3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4329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4329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4329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6656294"/>
            <a:ext cx="12192000" cy="2017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8369" y="6151835"/>
            <a:ext cx="826964" cy="40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57984" y="6063142"/>
            <a:ext cx="826964" cy="49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7324077" y="6152029"/>
            <a:ext cx="375955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273" cy="40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32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168">
          <p15:clr>
            <a:srgbClr val="F26B43"/>
          </p15:clr>
        </p15:guide>
        <p15:guide id="3" pos="576">
          <p15:clr>
            <a:srgbClr val="F26B43"/>
          </p15:clr>
        </p15:guide>
        <p15:guide id="4" pos="5760">
          <p15:clr>
            <a:srgbClr val="F26B43"/>
          </p15:clr>
        </p15:guide>
        <p15:guide id="5" pos="6192">
          <p15:clr>
            <a:srgbClr val="F26B43"/>
          </p15:clr>
        </p15:guide>
        <p15:guide id="6" orient="horz" pos="4752">
          <p15:clr>
            <a:srgbClr val="F26B43"/>
          </p15:clr>
        </p15:guide>
        <p15:guide id="7" orient="horz" pos="4680">
          <p15:clr>
            <a:srgbClr val="F26B43"/>
          </p15:clr>
        </p15:guide>
        <p15:guide id="8" orient="horz" pos="4392">
          <p15:clr>
            <a:srgbClr val="F26B43"/>
          </p15:clr>
        </p15:guide>
        <p15:guide id="9" pos="3312">
          <p15:clr>
            <a:srgbClr val="F26B43"/>
          </p15:clr>
        </p15:guide>
        <p15:guide id="10" pos="3024">
          <p15:clr>
            <a:srgbClr val="F26B43"/>
          </p15:clr>
        </p15:guide>
        <p15:guide id="11" orient="horz" pos="288">
          <p15:clr>
            <a:srgbClr val="F26B43"/>
          </p15:clr>
        </p15:guide>
        <p15:guide id="12" orient="horz" pos="432">
          <p15:clr>
            <a:srgbClr val="F26B43"/>
          </p15:clr>
        </p15:guide>
        <p15:guide id="13" orient="horz" pos="720">
          <p15:clr>
            <a:srgbClr val="F26B43"/>
          </p15:clr>
        </p15:guide>
        <p15:guide id="14" orient="horz" pos="4032">
          <p15:clr>
            <a:srgbClr val="F26B43"/>
          </p15:clr>
        </p15:guide>
        <p15:guide id="15" orient="horz" pos="48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ph.ca.gov/Programs/CID/DCDC/CDPH%20Document%20Library/COVID-19/self-isolation-instruction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4580879" y="3787796"/>
            <a:ext cx="6605386" cy="141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Marin County </a:t>
            </a:r>
            <a:br>
              <a:rPr lang="en-US"/>
            </a:br>
            <a:r>
              <a:rPr lang="en-US"/>
              <a:t>COVID-19 Update</a:t>
            </a: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ubTitle" idx="1"/>
          </p:nvPr>
        </p:nvSpPr>
        <p:spPr>
          <a:xfrm>
            <a:off x="4580879" y="5199737"/>
            <a:ext cx="6605386" cy="8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/>
              <a:t>December 27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2021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037AB4-D57B-46E4-A97F-57DE156B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Return to School Testing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C25FD2-8CF8-4FC5-9953-E7E93BD7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0450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Staff and students test the day before scheduled return to school, following instructions provided. </a:t>
            </a:r>
          </a:p>
          <a:p>
            <a:pPr lvl="1"/>
            <a:r>
              <a:rPr lang="en-US" dirty="0"/>
              <a:t>Voluntary, strongly recommended.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Families report results, positive and negative, either to </a:t>
            </a:r>
            <a:r>
              <a:rPr lang="en-US" dirty="0" err="1"/>
              <a:t>Primary.Health</a:t>
            </a:r>
            <a:r>
              <a:rPr lang="en-US" dirty="0"/>
              <a:t> or HHS “JOT” form using the QR code provided in the instructions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Positive results:</a:t>
            </a:r>
          </a:p>
          <a:p>
            <a:pPr lvl="1"/>
            <a:r>
              <a:rPr lang="en-US" dirty="0"/>
              <a:t>Isolate at home</a:t>
            </a:r>
          </a:p>
          <a:p>
            <a:pPr lvl="1"/>
            <a:r>
              <a:rPr lang="en-US" dirty="0"/>
              <a:t>Families call school to notify staff</a:t>
            </a:r>
          </a:p>
          <a:p>
            <a:pPr lvl="1"/>
            <a:r>
              <a:rPr lang="en-US" dirty="0"/>
              <a:t>HHS Schools Team sends list of positive cases to each school PHL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BB95-9B5C-4221-9697-9DE0792E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1F103-2595-45DD-87D5-696FC4656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positive results in most or all schools</a:t>
            </a:r>
          </a:p>
          <a:p>
            <a:endParaRPr lang="en-US" dirty="0"/>
          </a:p>
          <a:p>
            <a:r>
              <a:rPr lang="en-US" dirty="0"/>
              <a:t>1-2 percent positivity rate broad estimate</a:t>
            </a:r>
          </a:p>
          <a:p>
            <a:endParaRPr lang="en-US" dirty="0"/>
          </a:p>
          <a:p>
            <a:r>
              <a:rPr lang="en-US" dirty="0"/>
              <a:t>Prepare for staff and students to be out sick for one week</a:t>
            </a:r>
          </a:p>
        </p:txBody>
      </p:sp>
    </p:spTree>
    <p:extLst>
      <p:ext uri="{BB962C8B-B14F-4D97-AF65-F5344CB8AC3E}">
        <p14:creationId xmlns:p14="http://schemas.microsoft.com/office/powerpoint/2010/main" val="9300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0803-4434-497E-8F7B-6B9DBBE5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Isolation Guidance: Provisional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12034-CC43-48BA-B97E-A3F7D48CF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fontAlgn="base">
              <a:buFont typeface="Symbol" panose="05050102010706020507" pitchFamily="18" charset="2"/>
              <a:buChar char=""/>
            </a:pPr>
            <a:r>
              <a:rPr lang="en-US" sz="2800" u="sng" dirty="0">
                <a:solidFill>
                  <a:srgbClr val="0000F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hlinkClick r:id="rId2"/>
              </a:rPr>
              <a:t>Stay home</a:t>
            </a:r>
            <a:r>
              <a:rPr lang="en-US" sz="28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 for at least 5 days.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Isolation can end on or after day 5 if symptoms are not present or are resolving </a:t>
            </a:r>
            <a:r>
              <a:rPr lang="en-US" sz="2800" b="1" u="sng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and</a:t>
            </a:r>
            <a:r>
              <a:rPr lang="en-US" sz="28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 a diagnostic specimen is collected on day 5 or later and tests negative.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If unable to test or choose not to test, and symptoms are not present or are resolving, isolation can end on day 10.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If fever is present, isolation should be continued until fever resolves. If symptoms, other than fever, are not resolving within 5 days, refer to CDC guidance for discontinuing isolation.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Wear a mask around others for 5 additional days, especially in indoor settings.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7134-BE33-4DB7-A16E-8B39BF6F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HHS Schools Team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F68-D323-4E6D-9239-55213EB1E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Sending automated messages to positive cases with instructions for isolation/quarantine, notifying close contacts, and returning to school</a:t>
            </a:r>
          </a:p>
          <a:p>
            <a:r>
              <a:rPr lang="en-US" dirty="0"/>
              <a:t>Training staff from CDPH to assist schools with outbreak response</a:t>
            </a:r>
          </a:p>
          <a:p>
            <a:r>
              <a:rPr lang="en-US" dirty="0"/>
              <a:t>PHLs will receive email confirmation of positive case reports with instructions on how to respond</a:t>
            </a:r>
          </a:p>
          <a:p>
            <a:r>
              <a:rPr lang="en-US" dirty="0"/>
              <a:t>Hosting weekly meetings with School RNs and PHLs with time for Q&amp;A</a:t>
            </a:r>
          </a:p>
          <a:p>
            <a:r>
              <a:rPr lang="en-US" dirty="0"/>
              <a:t>Updating written guidance and posting on the PHL and public facing websites </a:t>
            </a:r>
          </a:p>
          <a:p>
            <a:r>
              <a:rPr lang="en-US" dirty="0"/>
              <a:t>Policy/guidance updates as needed in between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1108365" y="398174"/>
            <a:ext cx="99753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pic>
        <p:nvPicPr>
          <p:cNvPr id="242" name="Google Shape;24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790" y="1008531"/>
            <a:ext cx="4431178" cy="48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1108367" y="1008536"/>
            <a:ext cx="4710600" cy="4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3000"/>
              <a:buNone/>
            </a:pPr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3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2"/>
          </p:nvPr>
        </p:nvSpPr>
        <p:spPr>
          <a:xfrm>
            <a:off x="6394685" y="1008536"/>
            <a:ext cx="4710600" cy="4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3000"/>
              <a:buNone/>
            </a:pPr>
            <a:endParaRPr/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4685" y="896822"/>
            <a:ext cx="4557567" cy="522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5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108365" y="398174"/>
            <a:ext cx="9975300" cy="61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00"/>
              <a:t>Marin County Daily COVID-19 Cases</a:t>
            </a:r>
            <a:endParaRPr sz="3500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300" cy="40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72" name="Google Shape;72;p11"/>
          <p:cNvSpPr txBox="1"/>
          <p:nvPr/>
        </p:nvSpPr>
        <p:spPr>
          <a:xfrm>
            <a:off x="9541051" y="6120800"/>
            <a:ext cx="2130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Data accessed 12/27/2021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188" y="948724"/>
            <a:ext cx="9191625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15600" y="3647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CDC Transmission Level</a:t>
            </a: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9144000" y="62083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accessed 12/27/2021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7444963" y="880575"/>
            <a:ext cx="335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Transmission in the US</a:t>
            </a:r>
            <a:endParaRPr/>
          </a:p>
        </p:txBody>
      </p:sp>
      <p:graphicFrame>
        <p:nvGraphicFramePr>
          <p:cNvPr id="83" name="Google Shape;83;p12"/>
          <p:cNvGraphicFramePr/>
          <p:nvPr/>
        </p:nvGraphicFramePr>
        <p:xfrm>
          <a:off x="4688125" y="4917400"/>
          <a:ext cx="7211650" cy="1351800"/>
        </p:xfrm>
        <a:graphic>
          <a:graphicData uri="http://schemas.openxmlformats.org/drawingml/2006/table">
            <a:tbl>
              <a:tblPr>
                <a:noFill/>
                <a:tableStyleId>{B8B5A17E-84DE-4B82-AB7B-3ACFF4CA43FE}</a:tableStyleId>
              </a:tblPr>
              <a:tblGrid>
                <a:gridCol w="264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0" marR="0" marT="0" marB="0">
                    <a:solidFill>
                      <a:srgbClr val="00AE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0" marR="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Low</a:t>
                      </a:r>
                      <a:endParaRPr sz="1100" b="1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Moderate</a:t>
                      </a:r>
                      <a:endParaRPr sz="1100" b="1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Substantial</a:t>
                      </a:r>
                      <a:endParaRPr sz="1100" b="1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High</a:t>
                      </a:r>
                      <a:endParaRPr sz="1100" b="1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5F5F5F"/>
                          </a:solidFill>
                        </a:rPr>
                        <a:t>New cases per 100,000 persons in the past 7 days</a:t>
                      </a:r>
                      <a:endParaRPr sz="1000">
                        <a:solidFill>
                          <a:srgbClr val="5F5F5F"/>
                        </a:solidFill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5F5F5F"/>
                          </a:solidFill>
                        </a:rPr>
                        <a:t>&lt;10</a:t>
                      </a:r>
                      <a:endParaRPr sz="1200">
                        <a:solidFill>
                          <a:srgbClr val="5F5F5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5F5F5F"/>
                          </a:solidFill>
                        </a:rPr>
                        <a:t>10-49.99</a:t>
                      </a:r>
                      <a:endParaRPr sz="1200">
                        <a:solidFill>
                          <a:srgbClr val="5F5F5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5F5F5F"/>
                          </a:solidFill>
                        </a:rPr>
                        <a:t>50-99.99</a:t>
                      </a:r>
                      <a:endParaRPr sz="1200">
                        <a:solidFill>
                          <a:srgbClr val="5F5F5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5F5F5F"/>
                          </a:solidFill>
                        </a:rPr>
                        <a:t>≥100</a:t>
                      </a:r>
                      <a:endParaRPr sz="1200">
                        <a:solidFill>
                          <a:srgbClr val="5F5F5F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5F5F5F"/>
                          </a:solidFill>
                        </a:rPr>
                        <a:t>Percentage of positive NAATs tests during the past 7 days</a:t>
                      </a:r>
                      <a:endParaRPr sz="1000">
                        <a:solidFill>
                          <a:srgbClr val="5F5F5F"/>
                        </a:solidFill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5F5F5F"/>
                          </a:solidFill>
                        </a:rPr>
                        <a:t>&lt;5%</a:t>
                      </a:r>
                      <a:endParaRPr sz="1200">
                        <a:solidFill>
                          <a:srgbClr val="5F5F5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5F5F5F"/>
                          </a:solidFill>
                        </a:rPr>
                        <a:t>5-7.99%</a:t>
                      </a:r>
                      <a:endParaRPr sz="1200">
                        <a:solidFill>
                          <a:srgbClr val="5F5F5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5F5F5F"/>
                          </a:solidFill>
                        </a:rPr>
                        <a:t>8-9.99%</a:t>
                      </a:r>
                      <a:endParaRPr sz="1200">
                        <a:solidFill>
                          <a:srgbClr val="5F5F5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5F5F5F"/>
                          </a:solidFill>
                        </a:rPr>
                        <a:t>≥10.0%</a:t>
                      </a:r>
                      <a:endParaRPr sz="1200">
                        <a:solidFill>
                          <a:srgbClr val="5F5F5F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0667"/>
            <a:ext cx="5840542" cy="348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1888" y="1220700"/>
            <a:ext cx="4944377" cy="310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1108365" y="398174"/>
            <a:ext cx="9975300" cy="61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7-Day Case Rate by Vaccination Status</a:t>
            </a:r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300" cy="40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61" name="Google Shape;261;p31"/>
          <p:cNvSpPr txBox="1"/>
          <p:nvPr/>
        </p:nvSpPr>
        <p:spPr>
          <a:xfrm>
            <a:off x="9860026" y="6177600"/>
            <a:ext cx="2130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Data accessed 12/28/2021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925" y="1008674"/>
            <a:ext cx="7641149" cy="554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09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108365" y="398174"/>
            <a:ext cx="9975300" cy="61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Marin County COVID-19 Hospitalizations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300" cy="40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9541051" y="6044600"/>
            <a:ext cx="2130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Data accessed 12/27/2021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150" y="1029638"/>
            <a:ext cx="10109705" cy="51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1108365" y="398174"/>
            <a:ext cx="9975300" cy="61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and Hospitalization Trends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1083640" y="6152029"/>
            <a:ext cx="831300" cy="40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l="24788" t="94004" r="25366" b="1607"/>
          <a:stretch/>
        </p:blipFill>
        <p:spPr>
          <a:xfrm>
            <a:off x="2496500" y="5614675"/>
            <a:ext cx="7909998" cy="33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038" y="1142999"/>
            <a:ext cx="10067925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Hospitalization by Vaccine Status</a:t>
            </a: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9860026" y="6177600"/>
            <a:ext cx="2130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Data accessed 12/23/2021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450" y="1919279"/>
            <a:ext cx="333375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9600" y="1866879"/>
            <a:ext cx="3381375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COVID-19 Vaccination Rates: Marin County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9860026" y="6177600"/>
            <a:ext cx="2130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Data accessed 12/27/2021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013" y="1101367"/>
            <a:ext cx="8401863" cy="519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Vaccination Progress by Age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9860026" y="6177600"/>
            <a:ext cx="2130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Data accessed 12/27/2021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77"/>
            <a:ext cx="11875900" cy="419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89">
      <a:dk1>
        <a:srgbClr val="000000"/>
      </a:dk1>
      <a:lt1>
        <a:srgbClr val="FFFFFF"/>
      </a:lt1>
      <a:dk2>
        <a:srgbClr val="5F5F5F"/>
      </a:dk2>
      <a:lt2>
        <a:srgbClr val="E7E6E6"/>
      </a:lt2>
      <a:accent1>
        <a:srgbClr val="253D8C"/>
      </a:accent1>
      <a:accent2>
        <a:srgbClr val="3CB4E5"/>
      </a:accent2>
      <a:accent3>
        <a:srgbClr val="AC8700"/>
      </a:accent3>
      <a:accent4>
        <a:srgbClr val="727272"/>
      </a:accent4>
      <a:accent5>
        <a:srgbClr val="999999"/>
      </a:accent5>
      <a:accent6>
        <a:srgbClr val="E5E5E5"/>
      </a:accent6>
      <a:hlink>
        <a:srgbClr val="00000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459</Words>
  <Application>Microsoft Office PowerPoint</Application>
  <PresentationFormat>Widescreen</PresentationFormat>
  <Paragraphs>81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Source Sans Pro</vt:lpstr>
      <vt:lpstr>Symbol</vt:lpstr>
      <vt:lpstr>Times New Roman</vt:lpstr>
      <vt:lpstr>1_Office Theme</vt:lpstr>
      <vt:lpstr>Marin County  COVID-19 Update</vt:lpstr>
      <vt:lpstr>Marin County Daily COVID-19 Cases</vt:lpstr>
      <vt:lpstr>CDC Transmission Level</vt:lpstr>
      <vt:lpstr>7-Day Case Rate by Vaccination Status</vt:lpstr>
      <vt:lpstr>Marin County COVID-19 Hospitalizations</vt:lpstr>
      <vt:lpstr>Case and Hospitalization Trends</vt:lpstr>
      <vt:lpstr>Hospitalization by Vaccine Status</vt:lpstr>
      <vt:lpstr>COVID-19 Vaccination Rates: Marin County</vt:lpstr>
      <vt:lpstr>Vaccination Progress by Age</vt:lpstr>
      <vt:lpstr>Return to School Testing</vt:lpstr>
      <vt:lpstr>Setting Expectations </vt:lpstr>
      <vt:lpstr>New Isolation Guidance: Provisional</vt:lpstr>
      <vt:lpstr>HHS Schools Team Support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 County  COVID-19 Update</dc:title>
  <cp:lastModifiedBy>Melina Boyd</cp:lastModifiedBy>
  <cp:revision>3</cp:revision>
  <dcterms:modified xsi:type="dcterms:W3CDTF">2021-12-29T22:31:54Z</dcterms:modified>
</cp:coreProperties>
</file>